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91" r:id="rId2"/>
    <p:sldId id="290" r:id="rId3"/>
    <p:sldId id="285" r:id="rId4"/>
    <p:sldId id="278" r:id="rId5"/>
    <p:sldId id="292" r:id="rId6"/>
    <p:sldId id="297" r:id="rId7"/>
    <p:sldId id="296" r:id="rId8"/>
    <p:sldId id="299" r:id="rId9"/>
    <p:sldId id="298" r:id="rId10"/>
    <p:sldId id="294" r:id="rId11"/>
    <p:sldId id="295" r:id="rId12"/>
    <p:sldId id="300" r:id="rId13"/>
    <p:sldId id="302" r:id="rId14"/>
    <p:sldId id="293" r:id="rId15"/>
    <p:sldId id="301" r:id="rId16"/>
    <p:sldId id="286" r:id="rId17"/>
    <p:sldId id="279" r:id="rId18"/>
    <p:sldId id="269" r:id="rId19"/>
    <p:sldId id="272" r:id="rId20"/>
    <p:sldId id="273" r:id="rId21"/>
    <p:sldId id="275" r:id="rId22"/>
    <p:sldId id="276" r:id="rId23"/>
    <p:sldId id="277" r:id="rId24"/>
    <p:sldId id="280" r:id="rId25"/>
    <p:sldId id="281" r:id="rId26"/>
    <p:sldId id="283" r:id="rId27"/>
    <p:sldId id="284" r:id="rId28"/>
    <p:sldId id="289" r:id="rId29"/>
    <p:sldId id="288" r:id="rId30"/>
  </p:sldIdLst>
  <p:sldSz cx="18288000" cy="10287000"/>
  <p:notesSz cx="6858000" cy="9144000"/>
  <p:embeddedFontLst>
    <p:embeddedFont>
      <p:font typeface="Canva Sans 1" panose="020B0604020202020204" charset="0"/>
      <p:regular r:id="rId32"/>
    </p:embeddedFont>
    <p:embeddedFont>
      <p:font typeface="Canva Sans 1 Bold" panose="020B0604020202020204" charset="0"/>
      <p:regular r:id="rId33"/>
    </p:embeddedFont>
    <p:embeddedFont>
      <p:font typeface="Codec Pro Extra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517" autoAdjust="0"/>
  </p:normalViewPr>
  <p:slideViewPr>
    <p:cSldViewPr>
      <p:cViewPr varScale="1">
        <p:scale>
          <a:sx n="34" d="100"/>
          <a:sy n="34" d="100"/>
        </p:scale>
        <p:origin x="1188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2ED24-1E0E-4611-8685-758F37F55343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1FBA8-311F-4827-A7CA-46EC4FEE7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8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91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Alternatives for memory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9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19" dirty="0">
                <a:solidFill>
                  <a:srgbClr val="231F20"/>
                </a:solidFill>
                <a:latin typeface="Canva Sans 1"/>
              </a:rPr>
              <a:t>Points To Check with Mentors: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19" dirty="0">
                <a:solidFill>
                  <a:srgbClr val="231F20"/>
                </a:solidFill>
                <a:latin typeface="Canva Sans 1"/>
              </a:rPr>
              <a:t>1. Moderated/Un Moderated Tests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91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14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85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7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24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1FBA8-311F-4827-A7CA-46EC4FEE7B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4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prakharrathi25/google-play-store-reviews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code/saloni1712/chatgpt-app-reviews-for-sentiment-analysis/input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www.figma.com/file/1KM6PRSXRFZ9qQUnmFLvZc/RuxiaLab-Sentiment-user-test-Results-preview?type=design&amp;node-id=26%3A508&amp;mode=design&amp;t=O1k6dfCqVeCfPXKl-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hyperlink" Target="https://www.figma.com/file/1KM6PRSXRFZ9qQUnmFLvZc/RuxiaLab-Sentiment-user-test-Results-preview?type=design&amp;node-id=26%3A508&amp;mode=design&amp;t=O1k6dfCqVeCfPXKl-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hyperlink" Target="https://www.figma.com/file/1KM6PRSXRFZ9qQUnmFLvZc/RuxiaLab-Sentiment-user-test-Results-preview?type=design&amp;node-id=26%3A508&amp;mode=design&amp;t=O1k6dfCqVeCfPXKl-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hyperlink" Target="https://www.figma.com/file/1KM6PRSXRFZ9qQUnmFLvZc/RuxiaLab-Sentiment-user-test-Results-preview?type=design&amp;node-id=26%3A508&amp;mode=design&amp;t=O1k6dfCqVeCfPXKl-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hyperlink" Target="https://www.figma.com/file/1KM6PRSXRFZ9qQUnmFLvZc/RuxiaLab-Sentiment-user-test-Results-preview?type=design&amp;node-id=26%3A508&amp;mode=design&amp;t=O1k6dfCqVeCfPXKl-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hyperlink" Target="https://www.figma.com/file/1KM6PRSXRFZ9qQUnmFLvZc/RuxiaLab-Sentiment-user-test-Results-preview?type=design&amp;node-id=26%3A508&amp;mode=design&amp;t=O1k6dfCqVeCfPXKl-1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.svg"/><Relationship Id="rId4" Type="http://schemas.openxmlformats.org/officeDocument/2006/relationships/image" Target="../media/image45.png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jpe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3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hyperlink" Target="https://github.com/BasmaElhoseny0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svg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hyperlink" Target="https://www.linkedin.com/in/basmaelhoseny01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github.com/BasmaElhoseny01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4.jpg"/><Relationship Id="rId9" Type="http://schemas.openxmlformats.org/officeDocument/2006/relationships/hyperlink" Target="mailto:basmaelhoseny6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kaggle.com/datasets/lava18/google-play-store-apps?select=googleplaystore_user_reviews.cs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www.kaggle.com/datasets/lava18/google-play-store-apps?select=googleplaystore_user_reviews.cs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720864" y="1427539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49485" y="5932282"/>
            <a:ext cx="8883055" cy="63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GSoC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9876" y="8484651"/>
            <a:ext cx="2484121" cy="77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anva Sans 1"/>
              </a:rPr>
              <a:t>Presented By: Olivia Wilson</a:t>
            </a:r>
          </a:p>
        </p:txBody>
      </p:sp>
      <p:sp>
        <p:nvSpPr>
          <p:cNvPr id="13" name="Freeform 13"/>
          <p:cNvSpPr/>
          <p:nvPr/>
        </p:nvSpPr>
        <p:spPr>
          <a:xfrm rot="7682761">
            <a:off x="14146738" y="8589103"/>
            <a:ext cx="631420" cy="631420"/>
          </a:xfrm>
          <a:custGeom>
            <a:avLst/>
            <a:gdLst/>
            <a:ahLst/>
            <a:cxnLst/>
            <a:rect l="l" t="t" r="r" b="b"/>
            <a:pathLst>
              <a:path w="631420" h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3000" y="3901846"/>
            <a:ext cx="1697418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000" spc="841" dirty="0">
                <a:solidFill>
                  <a:srgbClr val="000000"/>
                </a:solidFill>
                <a:latin typeface="Codec Pro ExtraBold"/>
              </a:rPr>
              <a:t>Sentiment Analysis for </a:t>
            </a:r>
          </a:p>
          <a:p>
            <a:pPr algn="l"/>
            <a:r>
              <a:rPr lang="en-US" sz="6000" spc="841" dirty="0">
                <a:solidFill>
                  <a:srgbClr val="000000"/>
                </a:solidFill>
                <a:latin typeface="Codec Pro ExtraBold"/>
              </a:rPr>
              <a:t>Usability Tests</a:t>
            </a:r>
          </a:p>
        </p:txBody>
      </p:sp>
      <p:pic>
        <p:nvPicPr>
          <p:cNvPr id="12290" name="Picture 2" descr="@ruxailab">
            <a:extLst>
              <a:ext uri="{FF2B5EF4-FFF2-40B4-BE49-F238E27FC236}">
                <a16:creationId xmlns:a16="http://schemas.microsoft.com/office/drawing/2014/main" id="{275EC0CF-F44F-3CB3-4286-0AD818F9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645" y="719316"/>
            <a:ext cx="2152637" cy="21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1E4845F-41D6-7460-72BF-C4C415132425}"/>
              </a:ext>
            </a:extLst>
          </p:cNvPr>
          <p:cNvSpPr txBox="1"/>
          <p:nvPr/>
        </p:nvSpPr>
        <p:spPr>
          <a:xfrm>
            <a:off x="14581455" y="3169630"/>
            <a:ext cx="2863255" cy="631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 dirty="0" err="1">
                <a:latin typeface="Codec Pro ExtraBold"/>
              </a:rPr>
              <a:t>RuxaiLab</a:t>
            </a:r>
            <a:endParaRPr lang="en-US" sz="4230" spc="287" dirty="0">
              <a:latin typeface="Codec Pro ExtraBold"/>
            </a:endParaRPr>
          </a:p>
        </p:txBody>
      </p:sp>
      <p:pic>
        <p:nvPicPr>
          <p:cNvPr id="20" name="Picture 19" descr="A person pointing at a tablet&#10;&#10;Description automatically generated">
            <a:extLst>
              <a:ext uri="{FF2B5EF4-FFF2-40B4-BE49-F238E27FC236}">
                <a16:creationId xmlns:a16="http://schemas.microsoft.com/office/drawing/2014/main" id="{F09F4081-1EFD-6087-319F-AC64F1EA93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442" y="3316225"/>
            <a:ext cx="7782268" cy="649605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453B5344-C91D-ACEE-F34A-A5A9FE86FF4C}"/>
              </a:ext>
            </a:extLst>
          </p:cNvPr>
          <p:cNvSpPr txBox="1"/>
          <p:nvPr/>
        </p:nvSpPr>
        <p:spPr>
          <a:xfrm>
            <a:off x="1229045" y="6728977"/>
            <a:ext cx="8883055" cy="128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Meet #2: Project Proposal Overview</a:t>
            </a:r>
            <a:endParaRPr lang="en-US" sz="4230" b="1" spc="287" dirty="0">
              <a:solidFill>
                <a:srgbClr val="F35000"/>
              </a:solidFill>
              <a:latin typeface="Codec Pro ExtraBold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CB7F16C-BC8C-4808-BA96-D7F5252C667E}"/>
              </a:ext>
            </a:extLst>
          </p:cNvPr>
          <p:cNvSpPr txBox="1"/>
          <p:nvPr/>
        </p:nvSpPr>
        <p:spPr>
          <a:xfrm>
            <a:off x="540788" y="9465756"/>
            <a:ext cx="10259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287" dirty="0">
                <a:solidFill>
                  <a:srgbClr val="F35000"/>
                </a:solidFill>
                <a:latin typeface="Codec Pro ExtraBold"/>
              </a:rPr>
              <a:t>09</a:t>
            </a:r>
            <a:r>
              <a:rPr lang="en-US" sz="1800" spc="287" dirty="0">
                <a:solidFill>
                  <a:srgbClr val="F35000"/>
                </a:solidFill>
                <a:latin typeface="Codec Pro ExtraBold"/>
              </a:rPr>
              <a:t>-06-2024  17:00 (UTC+3)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26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92D644-4463-D9FD-2D74-0D047A93163B}"/>
              </a:ext>
            </a:extLst>
          </p:cNvPr>
          <p:cNvSpPr txBox="1">
            <a:spLocks/>
          </p:cNvSpPr>
          <p:nvPr/>
        </p:nvSpPr>
        <p:spPr>
          <a:xfrm>
            <a:off x="762000" y="2552700"/>
            <a:ext cx="14749915" cy="1307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spc="19">
                <a:solidFill>
                  <a:srgbClr val="231F20"/>
                </a:solidFill>
                <a:latin typeface="Canva Sans 1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lvl="2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12000 reviews of different app store applications by real use </a:t>
            </a:r>
          </a:p>
          <a:p>
            <a:r>
              <a:rPr lang="en-US" dirty="0"/>
              <a:t>Labels: Rating 1-5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5C07B6-7DB1-8882-AF85-6B11E4C3BDE8}"/>
              </a:ext>
            </a:extLst>
          </p:cNvPr>
          <p:cNvSpPr txBox="1">
            <a:spLocks/>
          </p:cNvSpPr>
          <p:nvPr/>
        </p:nvSpPr>
        <p:spPr>
          <a:xfrm>
            <a:off x="658950" y="1796270"/>
            <a:ext cx="12142650" cy="7207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pc="348" dirty="0">
                <a:solidFill>
                  <a:srgbClr val="231F20"/>
                </a:solidFill>
                <a:latin typeface="Canva Sans 1 Bold"/>
              </a:rPr>
              <a:t>Extra Google Play Review with ratings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7410" name="Picture 2" descr="Dataset Generic Mixed icon">
            <a:extLst>
              <a:ext uri="{FF2B5EF4-FFF2-40B4-BE49-F238E27FC236}">
                <a16:creationId xmlns:a16="http://schemas.microsoft.com/office/drawing/2014/main" id="{DEB10FB1-E064-3373-7547-87C4062B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353" y="7124700"/>
            <a:ext cx="2364964" cy="236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076FD6C4-C287-C801-8851-34237DF461F6}"/>
              </a:ext>
            </a:extLst>
          </p:cNvPr>
          <p:cNvSpPr txBox="1"/>
          <p:nvPr/>
        </p:nvSpPr>
        <p:spPr>
          <a:xfrm>
            <a:off x="12192000" y="9652570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Data source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6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F9FA5-5CB5-8F3A-39AF-5B55A43F7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3860443"/>
            <a:ext cx="10210800" cy="629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2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92D644-4463-D9FD-2D74-0D047A93163B}"/>
              </a:ext>
            </a:extLst>
          </p:cNvPr>
          <p:cNvSpPr txBox="1">
            <a:spLocks/>
          </p:cNvSpPr>
          <p:nvPr/>
        </p:nvSpPr>
        <p:spPr>
          <a:xfrm>
            <a:off x="762000" y="2394731"/>
            <a:ext cx="14749915" cy="1352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Reviews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for ChatGPT application. 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2033</a:t>
            </a:r>
            <a:r>
              <a:rPr lang="en-US" sz="3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users’ reviews </a:t>
            </a:r>
            <a:r>
              <a:rPr lang="en-US" sz="3600" dirty="0">
                <a:solidFill>
                  <a:srgbClr val="000000"/>
                </a:solidFill>
                <a:latin typeface="Arial" panose="020B0604020202020204" pitchFamily="34" charset="0"/>
              </a:rPr>
              <a:t>Ratings 1-5 </a:t>
            </a:r>
          </a:p>
          <a:p>
            <a:pPr marL="914400" lvl="2" indent="0">
              <a:buNone/>
            </a:pPr>
            <a:endParaRPr lang="en-US" sz="36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5C07B6-7DB1-8882-AF85-6B11E4C3BDE8}"/>
              </a:ext>
            </a:extLst>
          </p:cNvPr>
          <p:cNvSpPr txBox="1">
            <a:spLocks/>
          </p:cNvSpPr>
          <p:nvPr/>
        </p:nvSpPr>
        <p:spPr>
          <a:xfrm>
            <a:off x="658950" y="1638300"/>
            <a:ext cx="10161450" cy="756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pc="348" dirty="0">
                <a:solidFill>
                  <a:srgbClr val="231F20"/>
                </a:solidFill>
                <a:latin typeface="Canva Sans 1 Bold"/>
              </a:rPr>
              <a:t>ChatGPT App Review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7410" name="Picture 2" descr="Dataset Generic Mixed icon">
            <a:extLst>
              <a:ext uri="{FF2B5EF4-FFF2-40B4-BE49-F238E27FC236}">
                <a16:creationId xmlns:a16="http://schemas.microsoft.com/office/drawing/2014/main" id="{DEB10FB1-E064-3373-7547-87C4062B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353" y="7124700"/>
            <a:ext cx="2364964" cy="236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076FD6C4-C287-C801-8851-34237DF461F6}"/>
              </a:ext>
            </a:extLst>
          </p:cNvPr>
          <p:cNvSpPr txBox="1"/>
          <p:nvPr/>
        </p:nvSpPr>
        <p:spPr>
          <a:xfrm>
            <a:off x="12192000" y="9652570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Data source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6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88C0F-C1F4-8F5B-97C0-EF80539C0C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829"/>
          <a:stretch/>
        </p:blipFill>
        <p:spPr>
          <a:xfrm>
            <a:off x="4876800" y="3673144"/>
            <a:ext cx="9653081" cy="649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F5DAF35-E987-FF86-D7B4-4CF42260D150}"/>
              </a:ext>
            </a:extLst>
          </p:cNvPr>
          <p:cNvSpPr txBox="1"/>
          <p:nvPr/>
        </p:nvSpPr>
        <p:spPr>
          <a:xfrm>
            <a:off x="1876047" y="3075496"/>
            <a:ext cx="14049754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spc="348" dirty="0">
                <a:latin typeface="Canva Sans 1 Bold"/>
              </a:rPr>
              <a:t>Real System Data + Some Augmentation </a:t>
            </a:r>
          </a:p>
        </p:txBody>
      </p:sp>
      <p:pic>
        <p:nvPicPr>
          <p:cNvPr id="4100" name="Picture 4" descr="Generating Synthetic Data with Python | by Iffat Malik Gore | Towards Data  Science">
            <a:extLst>
              <a:ext uri="{FF2B5EF4-FFF2-40B4-BE49-F238E27FC236}">
                <a16:creationId xmlns:a16="http://schemas.microsoft.com/office/drawing/2014/main" id="{51EE29BD-01BF-230E-736D-806DBAF2B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5600700"/>
            <a:ext cx="7303016" cy="411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0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9E83455B-8302-4F05-783E-B13BBA40A756}"/>
              </a:ext>
            </a:extLst>
          </p:cNvPr>
          <p:cNvSpPr txBox="1"/>
          <p:nvPr/>
        </p:nvSpPr>
        <p:spPr>
          <a:xfrm>
            <a:off x="4105652" y="7959140"/>
            <a:ext cx="9086093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00B050"/>
                </a:solidFill>
                <a:latin typeface="Canva Sans 1 Bold"/>
              </a:rPr>
              <a:t>System Trial 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CFA0C-3FF9-C1B0-62BB-5C5790D30B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20" b="22583"/>
          <a:stretch/>
        </p:blipFill>
        <p:spPr>
          <a:xfrm>
            <a:off x="634216" y="2648857"/>
            <a:ext cx="17019567" cy="445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2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What Is Google BERT And What To Do About It | Upgrow">
            <a:extLst>
              <a:ext uri="{FF2B5EF4-FFF2-40B4-BE49-F238E27FC236}">
                <a16:creationId xmlns:a16="http://schemas.microsoft.com/office/drawing/2014/main" id="{F4F15D43-9954-A23C-69E8-D0DDAB7E9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21" y="2502077"/>
            <a:ext cx="523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7">
            <a:extLst>
              <a:ext uri="{FF2B5EF4-FFF2-40B4-BE49-F238E27FC236}">
                <a16:creationId xmlns:a16="http://schemas.microsoft.com/office/drawing/2014/main" id="{79E97887-E239-ED4F-999B-DD9119EBC018}"/>
              </a:ext>
            </a:extLst>
          </p:cNvPr>
          <p:cNvSpPr txBox="1"/>
          <p:nvPr/>
        </p:nvSpPr>
        <p:spPr>
          <a:xfrm>
            <a:off x="7848598" y="3314700"/>
            <a:ext cx="1600200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latin typeface="Canva Sans 1 Bold"/>
              </a:rPr>
              <a:t>+</a:t>
            </a:r>
          </a:p>
        </p:txBody>
      </p:sp>
      <p:pic>
        <p:nvPicPr>
          <p:cNvPr id="5124" name="Picture 4" descr="Hugging Face - Current Openings">
            <a:extLst>
              <a:ext uri="{FF2B5EF4-FFF2-40B4-BE49-F238E27FC236}">
                <a16:creationId xmlns:a16="http://schemas.microsoft.com/office/drawing/2014/main" id="{C41DE889-1818-0E37-5FE1-72E1053F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2452542"/>
            <a:ext cx="2645747" cy="264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eep Learning vs Machine Learning: The Ultimate Battle.">
            <a:extLst>
              <a:ext uri="{FF2B5EF4-FFF2-40B4-BE49-F238E27FC236}">
                <a16:creationId xmlns:a16="http://schemas.microsoft.com/office/drawing/2014/main" id="{FB5E69B8-43B4-469A-E1AB-C4F95ED34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8"/>
          <a:stretch/>
        </p:blipFill>
        <p:spPr bwMode="auto">
          <a:xfrm>
            <a:off x="3064538" y="5327692"/>
            <a:ext cx="11168321" cy="431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4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92D644-4463-D9FD-2D74-0D047A93163B}"/>
              </a:ext>
            </a:extLst>
          </p:cNvPr>
          <p:cNvSpPr txBox="1">
            <a:spLocks/>
          </p:cNvSpPr>
          <p:nvPr/>
        </p:nvSpPr>
        <p:spPr>
          <a:xfrm>
            <a:off x="657329" y="2677873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A lot of Answers need to be reviewed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Statistics can’t be extracted from raw textual Answers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5C07B6-7DB1-8882-AF85-6B11E4C3BDE8}"/>
              </a:ext>
            </a:extLst>
          </p:cNvPr>
          <p:cNvSpPr txBox="1">
            <a:spLocks/>
          </p:cNvSpPr>
          <p:nvPr/>
        </p:nvSpPr>
        <p:spPr>
          <a:xfrm>
            <a:off x="780073" y="15227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Problems: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2773045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Integration to Ruxailab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FBE9C52-A323-7658-C329-A6B2919B9276}"/>
              </a:ext>
            </a:extLst>
          </p:cNvPr>
          <p:cNvSpPr txBox="1"/>
          <p:nvPr/>
        </p:nvSpPr>
        <p:spPr>
          <a:xfrm>
            <a:off x="381000" y="1750839"/>
            <a:ext cx="12115800" cy="2657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3168" lvl="1" algn="l">
              <a:lnSpc>
                <a:spcPts val="5332"/>
              </a:lnSpc>
            </a:pPr>
            <a:r>
              <a:rPr lang="en-US" sz="4000" spc="348" dirty="0">
                <a:latin typeface="Canva Sans 1 Bold"/>
              </a:rPr>
              <a:t>Sentiment Analysis for: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Open Answer Questions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Optional Opinion Questions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endParaRPr lang="en-US" sz="3271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5D7978B-CC88-DC75-EB82-A3221AD4BA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42286" r="8741" b="26246"/>
          <a:stretch/>
        </p:blipFill>
        <p:spPr>
          <a:xfrm>
            <a:off x="2667000" y="4305300"/>
            <a:ext cx="14006685" cy="52731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F9760E-0E57-2019-970F-A9DDFD072E7B}"/>
              </a:ext>
            </a:extLst>
          </p:cNvPr>
          <p:cNvSpPr/>
          <p:nvPr/>
        </p:nvSpPr>
        <p:spPr>
          <a:xfrm>
            <a:off x="3429000" y="6667500"/>
            <a:ext cx="762001" cy="294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769B8-DEAF-3CFC-EB8D-F7E61E30665F}"/>
              </a:ext>
            </a:extLst>
          </p:cNvPr>
          <p:cNvSpPr/>
          <p:nvPr/>
        </p:nvSpPr>
        <p:spPr>
          <a:xfrm>
            <a:off x="3429000" y="8430026"/>
            <a:ext cx="1130301" cy="294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25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Integration to Ruxailab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A44B6-8FB5-6871-BED6-0DA3AC69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7735764"/>
            <a:ext cx="12746320" cy="1600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D612D-FDFB-CA54-9305-2E0E1DF58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999" y="3843057"/>
            <a:ext cx="11443670" cy="1616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F3369B-7F24-7E9D-C037-98745F516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314" y="5686203"/>
            <a:ext cx="10849031" cy="1822993"/>
          </a:xfrm>
          <a:prstGeom prst="rect">
            <a:avLst/>
          </a:prstGeom>
        </p:spPr>
      </p:pic>
      <p:sp>
        <p:nvSpPr>
          <p:cNvPr id="13" name="TextBox 2">
            <a:extLst>
              <a:ext uri="{FF2B5EF4-FFF2-40B4-BE49-F238E27FC236}">
                <a16:creationId xmlns:a16="http://schemas.microsoft.com/office/drawing/2014/main" id="{D1D8BFF8-A484-83B5-A558-C5A84EC768AF}"/>
              </a:ext>
            </a:extLst>
          </p:cNvPr>
          <p:cNvSpPr txBox="1"/>
          <p:nvPr/>
        </p:nvSpPr>
        <p:spPr>
          <a:xfrm>
            <a:off x="381000" y="1750839"/>
            <a:ext cx="12115800" cy="1297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3168" lvl="1" algn="l">
              <a:lnSpc>
                <a:spcPts val="5332"/>
              </a:lnSpc>
            </a:pPr>
            <a:r>
              <a:rPr lang="en-US" sz="4000" spc="348" dirty="0">
                <a:latin typeface="Canva Sans 1 Bold"/>
              </a:rPr>
              <a:t>No Sentiment Analysis for: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271" spc="19" dirty="0">
                <a:solidFill>
                  <a:srgbClr val="231F20"/>
                </a:solidFill>
                <a:latin typeface="Canva Sans 1"/>
              </a:rPr>
              <a:t>Selection Questions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4ECB73-25C0-3B41-1CC5-CF527AED7386}"/>
              </a:ext>
            </a:extLst>
          </p:cNvPr>
          <p:cNvSpPr/>
          <p:nvPr/>
        </p:nvSpPr>
        <p:spPr>
          <a:xfrm>
            <a:off x="3200400" y="4686300"/>
            <a:ext cx="1143000" cy="465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0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258800" y="9709105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Figma Screens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4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FF21F0D1-3C3B-242D-E4EB-32ED5B2A1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71700"/>
            <a:ext cx="10972800" cy="7802880"/>
          </a:xfrm>
          <a:prstGeom prst="rect">
            <a:avLst/>
          </a:prstGeom>
        </p:spPr>
      </p:pic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Integration to Ruxailab</a:t>
            </a:r>
          </a:p>
          <a:p>
            <a:pPr algn="ctr">
              <a:spcBef>
                <a:spcPct val="0"/>
              </a:spcBef>
            </a:pP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(Individual)</a:t>
            </a:r>
          </a:p>
        </p:txBody>
      </p:sp>
    </p:spTree>
    <p:extLst>
      <p:ext uri="{BB962C8B-B14F-4D97-AF65-F5344CB8AC3E}">
        <p14:creationId xmlns:p14="http://schemas.microsoft.com/office/powerpoint/2010/main" val="2553552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258800" y="9709105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Figma Screens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4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12AFAE94-539A-E75B-2660-B8E1BBFBBB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2095500"/>
            <a:ext cx="10896600" cy="77486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B66051-C68B-1FCE-C66A-2672CFB13F38}"/>
              </a:ext>
            </a:extLst>
          </p:cNvPr>
          <p:cNvSpPr/>
          <p:nvPr/>
        </p:nvSpPr>
        <p:spPr>
          <a:xfrm>
            <a:off x="12534715" y="6210300"/>
            <a:ext cx="990600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1C7103EB-F139-0EAD-E9BF-7E85B3ED4477}"/>
              </a:ext>
            </a:extLst>
          </p:cNvPr>
          <p:cNvSpPr txBox="1"/>
          <p:nvPr/>
        </p:nvSpPr>
        <p:spPr>
          <a:xfrm>
            <a:off x="15577185" y="6374538"/>
            <a:ext cx="1720215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706335" lvl="1" indent="-353167">
              <a:lnSpc>
                <a:spcPts val="5332"/>
              </a:lnSpc>
              <a:buAutoNum type="arabicPeriod"/>
              <a:defRPr sz="3271" spc="19">
                <a:solidFill>
                  <a:srgbClr val="231F20"/>
                </a:solidFill>
                <a:latin typeface="Canva Sans 1"/>
              </a:defRPr>
            </a:lvl2pPr>
          </a:lstStyle>
          <a:p>
            <a:pPr algn="ctr"/>
            <a:r>
              <a:rPr lang="en-US" sz="2400" dirty="0"/>
              <a:t>Sentiment of </a:t>
            </a:r>
          </a:p>
          <a:p>
            <a:pPr algn="ctr"/>
            <a:r>
              <a:rPr lang="en-US" sz="2400" dirty="0"/>
              <a:t>the answers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AB10BC-F2BB-1B29-F8AF-3B82DD0B2EBA}"/>
              </a:ext>
            </a:extLst>
          </p:cNvPr>
          <p:cNvCxnSpPr>
            <a:cxnSpLocks/>
          </p:cNvCxnSpPr>
          <p:nvPr/>
        </p:nvCxnSpPr>
        <p:spPr>
          <a:xfrm flipH="1">
            <a:off x="13601515" y="6841764"/>
            <a:ext cx="1905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7">
            <a:extLst>
              <a:ext uri="{FF2B5EF4-FFF2-40B4-BE49-F238E27FC236}">
                <a16:creationId xmlns:a16="http://schemas.microsoft.com/office/drawing/2014/main" id="{2A3B99B0-186E-37BD-9AB5-47D085FFA9C1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Integration to Ruxailab</a:t>
            </a:r>
          </a:p>
          <a:p>
            <a:pPr algn="ctr">
              <a:spcBef>
                <a:spcPct val="0"/>
              </a:spcBef>
            </a:pP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(Individual)</a:t>
            </a:r>
          </a:p>
        </p:txBody>
      </p:sp>
    </p:spTree>
    <p:extLst>
      <p:ext uri="{BB962C8B-B14F-4D97-AF65-F5344CB8AC3E}">
        <p14:creationId xmlns:p14="http://schemas.microsoft.com/office/powerpoint/2010/main" val="244370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0" y="2888910"/>
            <a:ext cx="7315199" cy="5386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Who am I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Problem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Dataset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Approach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Integration to Ruxailab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Tools</a:t>
            </a:r>
          </a:p>
          <a:p>
            <a:pPr marL="706335" lvl="1" indent="-353167" algn="l">
              <a:lnSpc>
                <a:spcPts val="5332"/>
              </a:lnSpc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Video Sentiment Analysis</a:t>
            </a:r>
          </a:p>
          <a:p>
            <a:pPr marL="706335" lvl="1" indent="-353167">
              <a:lnSpc>
                <a:spcPts val="5332"/>
              </a:lnSpc>
              <a:buFontTx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Timeline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38718" y="252955"/>
            <a:ext cx="5815538" cy="2397440"/>
            <a:chOff x="69438" y="-146860"/>
            <a:chExt cx="1085776" cy="332364"/>
          </a:xfrm>
        </p:grpSpPr>
        <p:sp>
          <p:nvSpPr>
            <p:cNvPr id="4" name="Freeform 4"/>
            <p:cNvSpPr/>
            <p:nvPr/>
          </p:nvSpPr>
          <p:spPr>
            <a:xfrm>
              <a:off x="69438" y="-113794"/>
              <a:ext cx="1085776" cy="227589"/>
            </a:xfrm>
            <a:custGeom>
              <a:avLst/>
              <a:gdLst/>
              <a:ahLst/>
              <a:cxnLst/>
              <a:rect l="l" t="t" r="r" b="b"/>
              <a:pathLst>
                <a:path w="1085776" h="227589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180641"/>
                  </a:lnTo>
                  <a:cubicBezTo>
                    <a:pt x="1085776" y="193092"/>
                    <a:pt x="1080830" y="205034"/>
                    <a:pt x="1072025" y="213838"/>
                  </a:cubicBezTo>
                  <a:cubicBezTo>
                    <a:pt x="1063220" y="222643"/>
                    <a:pt x="1051279" y="227589"/>
                    <a:pt x="1038827" y="227589"/>
                  </a:cubicBezTo>
                  <a:lnTo>
                    <a:pt x="46949" y="227589"/>
                  </a:lnTo>
                  <a:cubicBezTo>
                    <a:pt x="34497" y="227589"/>
                    <a:pt x="22555" y="222643"/>
                    <a:pt x="13751" y="213838"/>
                  </a:cubicBezTo>
                  <a:cubicBezTo>
                    <a:pt x="4946" y="205034"/>
                    <a:pt x="0" y="193092"/>
                    <a:pt x="0" y="180641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9438" y="-146860"/>
              <a:ext cx="1085776" cy="332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6600" spc="862" dirty="0">
                  <a:solidFill>
                    <a:srgbClr val="FFFFFF"/>
                  </a:solidFill>
                  <a:latin typeface="Canva Sans 1"/>
                </a:rPr>
                <a:t>Agenda</a:t>
              </a:r>
              <a:endParaRPr lang="en-US" sz="4010" spc="862" dirty="0">
                <a:solidFill>
                  <a:srgbClr val="FFFFFF"/>
                </a:solidFill>
                <a:latin typeface="Canva Sans 1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506200" y="5143500"/>
            <a:ext cx="12295876" cy="10509296"/>
          </a:xfrm>
          <a:custGeom>
            <a:avLst/>
            <a:gdLst/>
            <a:ahLst/>
            <a:cxnLst/>
            <a:rect l="l" t="t" r="r" b="b"/>
            <a:pathLst>
              <a:path w="12295876" h="1050929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121754">
            <a:off x="16801628" y="523866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362" name="Picture 2" descr="How Accurate Is Review Sentiment Analysis? | Travel Media Group">
            <a:extLst>
              <a:ext uri="{FF2B5EF4-FFF2-40B4-BE49-F238E27FC236}">
                <a16:creationId xmlns:a16="http://schemas.microsoft.com/office/drawing/2014/main" id="{874CE7E0-189E-3E52-8756-9DA90B8D3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4610100"/>
            <a:ext cx="91440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4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258800" y="9709105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Figma Screens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4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C2CBFE5B-91EA-ED7C-E719-4C176B09D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11" y="2284754"/>
            <a:ext cx="10692472" cy="76035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D49787-C894-555B-AA12-73A5EBA3D7E2}"/>
              </a:ext>
            </a:extLst>
          </p:cNvPr>
          <p:cNvSpPr/>
          <p:nvPr/>
        </p:nvSpPr>
        <p:spPr>
          <a:xfrm>
            <a:off x="12039600" y="5143500"/>
            <a:ext cx="914400" cy="5334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4891FCEC-E39D-3EF4-E108-55660A07E2AB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Integration to Ruxailab</a:t>
            </a:r>
          </a:p>
          <a:p>
            <a:pPr algn="ctr">
              <a:spcBef>
                <a:spcPct val="0"/>
              </a:spcBef>
            </a:pP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(Individual)</a:t>
            </a: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87A31B88-96D8-49CC-DBE0-C652DFC19087}"/>
              </a:ext>
            </a:extLst>
          </p:cNvPr>
          <p:cNvSpPr txBox="1"/>
          <p:nvPr/>
        </p:nvSpPr>
        <p:spPr>
          <a:xfrm>
            <a:off x="15011400" y="4938236"/>
            <a:ext cx="1720215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706335" lvl="1" indent="-353167">
              <a:lnSpc>
                <a:spcPts val="5332"/>
              </a:lnSpc>
              <a:buAutoNum type="arabicPeriod"/>
              <a:defRPr sz="3271" spc="19">
                <a:solidFill>
                  <a:srgbClr val="231F20"/>
                </a:solidFill>
                <a:latin typeface="Canva Sans 1"/>
              </a:defRPr>
            </a:lvl2pPr>
          </a:lstStyle>
          <a:p>
            <a:pPr algn="ctr"/>
            <a:r>
              <a:rPr lang="en-US" sz="2400" dirty="0"/>
              <a:t>Sentiment of </a:t>
            </a:r>
          </a:p>
          <a:p>
            <a:pPr algn="ctr"/>
            <a:r>
              <a:rPr lang="en-US" sz="2400" dirty="0"/>
              <a:t>the answers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FC594A-4796-A204-64B6-AD1D369B5519}"/>
              </a:ext>
            </a:extLst>
          </p:cNvPr>
          <p:cNvCxnSpPr>
            <a:cxnSpLocks/>
          </p:cNvCxnSpPr>
          <p:nvPr/>
        </p:nvCxnSpPr>
        <p:spPr>
          <a:xfrm flipH="1">
            <a:off x="13035730" y="5405462"/>
            <a:ext cx="1905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73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258800" y="9709105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Figma Screens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4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9FBB1A-2174-FA3B-F9BB-E92365A8D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34" y="2108492"/>
            <a:ext cx="10966847" cy="7798647"/>
          </a:xfrm>
          <a:prstGeom prst="rect">
            <a:avLst/>
          </a:prstGeom>
        </p:spPr>
      </p:pic>
      <p:sp>
        <p:nvSpPr>
          <p:cNvPr id="9" name="TextBox 17">
            <a:extLst>
              <a:ext uri="{FF2B5EF4-FFF2-40B4-BE49-F238E27FC236}">
                <a16:creationId xmlns:a16="http://schemas.microsoft.com/office/drawing/2014/main" id="{4F866C28-271E-828F-AEB0-D5CBB3A3B496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Integration to Ruxailab</a:t>
            </a:r>
          </a:p>
          <a:p>
            <a:pPr algn="ctr">
              <a:spcBef>
                <a:spcPct val="0"/>
              </a:spcBef>
            </a:pP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(General)</a:t>
            </a: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0A25EAE3-CFE6-A2E3-D58D-EB42515D6896}"/>
              </a:ext>
            </a:extLst>
          </p:cNvPr>
          <p:cNvSpPr txBox="1"/>
          <p:nvPr/>
        </p:nvSpPr>
        <p:spPr>
          <a:xfrm>
            <a:off x="15709202" y="5098100"/>
            <a:ext cx="1720215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706335" lvl="1" indent="-353167">
              <a:lnSpc>
                <a:spcPts val="5332"/>
              </a:lnSpc>
              <a:buAutoNum type="arabicPeriod"/>
              <a:defRPr sz="3271" spc="19">
                <a:solidFill>
                  <a:srgbClr val="231F20"/>
                </a:solidFill>
                <a:latin typeface="Canva Sans 1"/>
              </a:defRPr>
            </a:lvl2pPr>
          </a:lstStyle>
          <a:p>
            <a:pPr algn="ctr"/>
            <a:r>
              <a:rPr lang="en-US" sz="2400" dirty="0"/>
              <a:t>Statistics for selection Questions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EAE776-030C-FEB1-FE56-75B1CA1D41E2}"/>
              </a:ext>
            </a:extLst>
          </p:cNvPr>
          <p:cNvCxnSpPr>
            <a:cxnSpLocks/>
          </p:cNvCxnSpPr>
          <p:nvPr/>
        </p:nvCxnSpPr>
        <p:spPr>
          <a:xfrm flipH="1">
            <a:off x="13733532" y="5565326"/>
            <a:ext cx="19050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4795F4-AADC-E2BB-186C-43D89ED84CA9}"/>
              </a:ext>
            </a:extLst>
          </p:cNvPr>
          <p:cNvCxnSpPr>
            <a:cxnSpLocks/>
          </p:cNvCxnSpPr>
          <p:nvPr/>
        </p:nvCxnSpPr>
        <p:spPr>
          <a:xfrm flipH="1">
            <a:off x="13733532" y="5717726"/>
            <a:ext cx="2057400" cy="201657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803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258800" y="9709105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Figma Screens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4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3" name="TextBox 17">
            <a:extLst>
              <a:ext uri="{FF2B5EF4-FFF2-40B4-BE49-F238E27FC236}">
                <a16:creationId xmlns:a16="http://schemas.microsoft.com/office/drawing/2014/main" id="{E3C8CFD7-656C-1DD8-C054-669B2C52FE3B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Integration to Ruxailab</a:t>
            </a:r>
          </a:p>
          <a:p>
            <a:pPr algn="ctr">
              <a:spcBef>
                <a:spcPct val="0"/>
              </a:spcBef>
            </a:pP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(General)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6FB2A8B-9312-3908-14C0-3722F6B52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41601"/>
            <a:ext cx="10896600" cy="7748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742BCF-F12E-29DD-E1F7-8E69BC6759B5}"/>
              </a:ext>
            </a:extLst>
          </p:cNvPr>
          <p:cNvSpPr/>
          <p:nvPr/>
        </p:nvSpPr>
        <p:spPr>
          <a:xfrm>
            <a:off x="6858000" y="5997098"/>
            <a:ext cx="304800" cy="74660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7E986-3C5F-AAE9-86CF-8F004BA0D35B}"/>
              </a:ext>
            </a:extLst>
          </p:cNvPr>
          <p:cNvSpPr/>
          <p:nvPr/>
        </p:nvSpPr>
        <p:spPr>
          <a:xfrm>
            <a:off x="6858000" y="8496300"/>
            <a:ext cx="304800" cy="304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CE0D921D-E3BD-A56C-73F6-CA8B3F3DA4D1}"/>
              </a:ext>
            </a:extLst>
          </p:cNvPr>
          <p:cNvSpPr txBox="1"/>
          <p:nvPr/>
        </p:nvSpPr>
        <p:spPr>
          <a:xfrm>
            <a:off x="968692" y="6020208"/>
            <a:ext cx="1720215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706335" lvl="1" indent="-353167">
              <a:lnSpc>
                <a:spcPts val="5332"/>
              </a:lnSpc>
              <a:buAutoNum type="arabicPeriod"/>
              <a:defRPr sz="3271" spc="19">
                <a:solidFill>
                  <a:srgbClr val="231F20"/>
                </a:solidFill>
                <a:latin typeface="Canva Sans 1"/>
              </a:defRPr>
            </a:lvl2pPr>
          </a:lstStyle>
          <a:p>
            <a:pPr algn="ctr"/>
            <a:r>
              <a:rPr lang="en-US" sz="2400" dirty="0"/>
              <a:t>Sentiment of </a:t>
            </a:r>
          </a:p>
          <a:p>
            <a:pPr algn="ctr"/>
            <a:r>
              <a:rPr lang="en-US" sz="2400" dirty="0"/>
              <a:t>the answers</a:t>
            </a:r>
            <a:br>
              <a:rPr lang="en-US" sz="2400" dirty="0"/>
            </a:br>
            <a:r>
              <a:rPr lang="en-US" sz="2400" dirty="0"/>
              <a:t>per Question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62E86-77AC-AD35-7CA9-4EF8DF44DC9C}"/>
              </a:ext>
            </a:extLst>
          </p:cNvPr>
          <p:cNvCxnSpPr>
            <a:cxnSpLocks/>
          </p:cNvCxnSpPr>
          <p:nvPr/>
        </p:nvCxnSpPr>
        <p:spPr>
          <a:xfrm>
            <a:off x="2688907" y="6487434"/>
            <a:ext cx="416909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37F880-6F41-3D2A-790F-B1436483A029}"/>
              </a:ext>
            </a:extLst>
          </p:cNvPr>
          <p:cNvCxnSpPr>
            <a:cxnSpLocks/>
          </p:cNvCxnSpPr>
          <p:nvPr/>
        </p:nvCxnSpPr>
        <p:spPr>
          <a:xfrm>
            <a:off x="2688907" y="6487434"/>
            <a:ext cx="4092893" cy="216126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47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3258800" y="9709105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Figma Screens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4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E2F075-82AF-5E73-963D-D772E8772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2104814"/>
            <a:ext cx="11239500" cy="7992533"/>
          </a:xfrm>
          <a:prstGeom prst="rect">
            <a:avLst/>
          </a:prstGeom>
        </p:spPr>
      </p:pic>
      <p:sp>
        <p:nvSpPr>
          <p:cNvPr id="2" name="TextBox 17">
            <a:extLst>
              <a:ext uri="{FF2B5EF4-FFF2-40B4-BE49-F238E27FC236}">
                <a16:creationId xmlns:a16="http://schemas.microsoft.com/office/drawing/2014/main" id="{FC040A30-DC03-3709-2F58-4B0954F35DFA}"/>
              </a:ext>
            </a:extLst>
          </p:cNvPr>
          <p:cNvSpPr txBox="1"/>
          <p:nvPr/>
        </p:nvSpPr>
        <p:spPr>
          <a:xfrm>
            <a:off x="1876046" y="337374"/>
            <a:ext cx="13545307" cy="162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Integration to Ruxailab</a:t>
            </a:r>
          </a:p>
          <a:p>
            <a:pPr algn="ctr">
              <a:spcBef>
                <a:spcPct val="0"/>
              </a:spcBef>
            </a:pPr>
            <a:r>
              <a:rPr lang="en-US" sz="3600" spc="348" dirty="0">
                <a:solidFill>
                  <a:srgbClr val="F35000"/>
                </a:solidFill>
                <a:latin typeface="Canva Sans 1 Bold"/>
              </a:rPr>
              <a:t>(General)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8837C8-A739-E9FB-E42A-E60A4A6BF694}"/>
              </a:ext>
            </a:extLst>
          </p:cNvPr>
          <p:cNvSpPr/>
          <p:nvPr/>
        </p:nvSpPr>
        <p:spPr>
          <a:xfrm>
            <a:off x="7162800" y="5387498"/>
            <a:ext cx="304800" cy="7466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Text Box 1">
            <a:extLst>
              <a:ext uri="{FF2B5EF4-FFF2-40B4-BE49-F238E27FC236}">
                <a16:creationId xmlns:a16="http://schemas.microsoft.com/office/drawing/2014/main" id="{96B754B6-EF0B-F33B-78D8-2AB26FF5448A}"/>
              </a:ext>
            </a:extLst>
          </p:cNvPr>
          <p:cNvSpPr txBox="1"/>
          <p:nvPr/>
        </p:nvSpPr>
        <p:spPr>
          <a:xfrm>
            <a:off x="968692" y="6020208"/>
            <a:ext cx="1720215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706335" lvl="1" indent="-353167">
              <a:lnSpc>
                <a:spcPts val="5332"/>
              </a:lnSpc>
              <a:buAutoNum type="arabicPeriod"/>
              <a:defRPr sz="3271" spc="19">
                <a:solidFill>
                  <a:srgbClr val="231F20"/>
                </a:solidFill>
                <a:latin typeface="Canva Sans 1"/>
              </a:defRPr>
            </a:lvl2pPr>
          </a:lstStyle>
          <a:p>
            <a:pPr algn="ctr"/>
            <a:r>
              <a:rPr lang="en-US" sz="2400" dirty="0"/>
              <a:t>Sentiment of </a:t>
            </a:r>
          </a:p>
          <a:p>
            <a:pPr algn="ctr"/>
            <a:r>
              <a:rPr lang="en-US" sz="2400" dirty="0"/>
              <a:t>the answers</a:t>
            </a:r>
            <a:br>
              <a:rPr lang="en-US" sz="2400" dirty="0"/>
            </a:br>
            <a:r>
              <a:rPr lang="en-US" sz="2400" dirty="0"/>
              <a:t>per Question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E807E2-9F34-4B9A-46C9-3F874D35CEAA}"/>
              </a:ext>
            </a:extLst>
          </p:cNvPr>
          <p:cNvCxnSpPr>
            <a:cxnSpLocks/>
          </p:cNvCxnSpPr>
          <p:nvPr/>
        </p:nvCxnSpPr>
        <p:spPr>
          <a:xfrm flipV="1">
            <a:off x="2688907" y="5753100"/>
            <a:ext cx="4397693" cy="7343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230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FastAPI">
            <a:extLst>
              <a:ext uri="{FF2B5EF4-FFF2-40B4-BE49-F238E27FC236}">
                <a16:creationId xmlns:a16="http://schemas.microsoft.com/office/drawing/2014/main" id="{31162D35-9A5E-07F8-90D0-3C764AE1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8949" y="7417750"/>
            <a:ext cx="3639327" cy="131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nsorBoard | TensorFlow">
            <a:extLst>
              <a:ext uri="{FF2B5EF4-FFF2-40B4-BE49-F238E27FC236}">
                <a16:creationId xmlns:a16="http://schemas.microsoft.com/office/drawing/2014/main" id="{1DF7186F-F726-4833-2641-AE763CF2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76380" y="2145362"/>
            <a:ext cx="3639327" cy="204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121C4-48F1-1F5F-62C0-8BE41A03083B}"/>
              </a:ext>
            </a:extLst>
          </p:cNvPr>
          <p:cNvSpPr txBox="1">
            <a:spLocks/>
          </p:cNvSpPr>
          <p:nvPr/>
        </p:nvSpPr>
        <p:spPr>
          <a:xfrm>
            <a:off x="493338" y="2353365"/>
            <a:ext cx="8705611" cy="5515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Pytorch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Hugging Face (Check Later)</a:t>
            </a:r>
          </a:p>
          <a:p>
            <a:r>
              <a:rPr lang="en-US" sz="3600" spc="19" dirty="0" err="1">
                <a:solidFill>
                  <a:srgbClr val="231F20"/>
                </a:solidFill>
                <a:latin typeface="Canva Sans 1"/>
              </a:rPr>
              <a:t>TensorBoard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  <a:p>
            <a:r>
              <a:rPr lang="en-US" sz="3600" spc="19" dirty="0" err="1">
                <a:solidFill>
                  <a:srgbClr val="231F20"/>
                </a:solidFill>
                <a:latin typeface="Canva Sans 1"/>
              </a:rPr>
              <a:t>VueJS</a:t>
            </a: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 </a:t>
            </a:r>
          </a:p>
          <a:p>
            <a:r>
              <a:rPr lang="en-US" sz="3600" spc="19" dirty="0" err="1">
                <a:solidFill>
                  <a:srgbClr val="231F20"/>
                </a:solidFill>
                <a:latin typeface="Canva Sans 1"/>
              </a:rPr>
              <a:t>Streamlit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Fast API</a:t>
            </a:r>
          </a:p>
          <a:p>
            <a:r>
              <a:rPr lang="en-US" sz="3600" spc="19" dirty="0">
                <a:solidFill>
                  <a:srgbClr val="231F20"/>
                </a:solidFill>
                <a:highlight>
                  <a:srgbClr val="FFFF00"/>
                </a:highlight>
                <a:latin typeface="Canva Sans 1"/>
              </a:rPr>
              <a:t>Deploy (Google Cloud) (Check Later</a:t>
            </a: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)</a:t>
            </a:r>
          </a:p>
        </p:txBody>
      </p:sp>
      <p:pic>
        <p:nvPicPr>
          <p:cNvPr id="1028" name="Picture 4" descr="Brand assets - Hugging Face">
            <a:extLst>
              <a:ext uri="{FF2B5EF4-FFF2-40B4-BE49-F238E27FC236}">
                <a16:creationId xmlns:a16="http://schemas.microsoft.com/office/drawing/2014/main" id="{EC1CAD9B-617F-A069-DA29-61A196DEC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5400" y="5051288"/>
            <a:ext cx="4829964" cy="127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Tutorial: Streamlit | DataCamp">
            <a:extLst>
              <a:ext uri="{FF2B5EF4-FFF2-40B4-BE49-F238E27FC236}">
                <a16:creationId xmlns:a16="http://schemas.microsoft.com/office/drawing/2014/main" id="{C05A3870-F786-A12A-949C-0C8F17587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90868" y="4258812"/>
            <a:ext cx="3542595" cy="207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 Trip to Kernels: Understanding PyTorch's Internal Architecture | by Huan  Xu | Medium">
            <a:extLst>
              <a:ext uri="{FF2B5EF4-FFF2-40B4-BE49-F238E27FC236}">
                <a16:creationId xmlns:a16="http://schemas.microsoft.com/office/drawing/2014/main" id="{63DB9BD1-15EB-07C1-C970-A20DE5752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53600" y="2417898"/>
            <a:ext cx="3549169" cy="177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VueJS | | UK based Software Engineering, App Development | NorthLink Digital">
            <a:extLst>
              <a:ext uri="{FF2B5EF4-FFF2-40B4-BE49-F238E27FC236}">
                <a16:creationId xmlns:a16="http://schemas.microsoft.com/office/drawing/2014/main" id="{C4C520A0-8379-954D-8E34-2C3C33D2C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21060" y="6983848"/>
            <a:ext cx="3411868" cy="204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7">
            <a:extLst>
              <a:ext uri="{FF2B5EF4-FFF2-40B4-BE49-F238E27FC236}">
                <a16:creationId xmlns:a16="http://schemas.microsoft.com/office/drawing/2014/main" id="{AD0E6781-42E5-D328-2EF9-BB6156D2583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>
                <a:solidFill>
                  <a:srgbClr val="F35000"/>
                </a:solidFill>
                <a:latin typeface="Canva Sans 1 Bold"/>
              </a:rPr>
              <a:t>Tools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549302B1-9B0B-D6F4-6E24-41EEDD3ABD2D}"/>
              </a:ext>
            </a:extLst>
          </p:cNvPr>
          <p:cNvSpPr/>
          <p:nvPr/>
        </p:nvSpPr>
        <p:spPr>
          <a:xfrm>
            <a:off x="-3062443" y="7598882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121C4-48F1-1F5F-62C0-8BE41A03083B}"/>
              </a:ext>
            </a:extLst>
          </p:cNvPr>
          <p:cNvSpPr txBox="1">
            <a:spLocks/>
          </p:cNvSpPr>
          <p:nvPr/>
        </p:nvSpPr>
        <p:spPr>
          <a:xfrm>
            <a:off x="1223464" y="3086100"/>
            <a:ext cx="8291837" cy="32765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Hugging 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spc="19" dirty="0" err="1">
                <a:solidFill>
                  <a:srgbClr val="231F20"/>
                </a:solidFill>
                <a:latin typeface="Canva Sans 1"/>
              </a:rPr>
              <a:t>Streamlit</a:t>
            </a:r>
            <a:endParaRPr lang="en-US" sz="36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Fast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Deploy (Google Cloud)</a:t>
            </a:r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AD0E6781-42E5-D328-2EF9-BB6156D2583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Tools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1" name="Picture 2" descr="Premium Vector | Good looking man thinking about great idea | Illustration  character design, Vector art illustration graphics, Kids clipart">
            <a:extLst>
              <a:ext uri="{FF2B5EF4-FFF2-40B4-BE49-F238E27FC236}">
                <a16:creationId xmlns:a16="http://schemas.microsoft.com/office/drawing/2014/main" id="{600A457C-28BE-0386-25EA-58B69BC6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838" y="2171700"/>
            <a:ext cx="64770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67821241-1A56-DE96-57EB-5D7E8AB9E8D2}"/>
              </a:ext>
            </a:extLst>
          </p:cNvPr>
          <p:cNvSpPr/>
          <p:nvPr/>
        </p:nvSpPr>
        <p:spPr>
          <a:xfrm>
            <a:off x="-4953000" y="6057900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41F9A3-C8A3-E783-DFD1-4F2C7D46DBC3}"/>
              </a:ext>
            </a:extLst>
          </p:cNvPr>
          <p:cNvSpPr txBox="1">
            <a:spLocks/>
          </p:cNvSpPr>
          <p:nvPr/>
        </p:nvSpPr>
        <p:spPr>
          <a:xfrm>
            <a:off x="824680" y="2095501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I Need to Learn: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3572030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AD0E6781-42E5-D328-2EF9-BB6156D2583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Video Sentiment Analysis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BC28962-2A95-9A12-3170-A2497571D0A7}"/>
              </a:ext>
            </a:extLst>
          </p:cNvPr>
          <p:cNvSpPr/>
          <p:nvPr/>
        </p:nvSpPr>
        <p:spPr>
          <a:xfrm rot="7682761">
            <a:off x="-2598201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2" descr="Facial Expressions Stock Illustrations – 26,079 Facial Expressions Stock  Illustrations, Vectors &amp; Clipart - Dreamstime">
            <a:extLst>
              <a:ext uri="{FF2B5EF4-FFF2-40B4-BE49-F238E27FC236}">
                <a16:creationId xmlns:a16="http://schemas.microsoft.com/office/drawing/2014/main" id="{7147DCFF-630C-779B-C6F6-70C38932D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" t="1950" r="76310" b="75570"/>
          <a:stretch/>
        </p:blipFill>
        <p:spPr bwMode="auto">
          <a:xfrm>
            <a:off x="16002000" y="451163"/>
            <a:ext cx="1705353" cy="191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F15F97-F467-B631-92A2-DC7438892D87}"/>
              </a:ext>
            </a:extLst>
          </p:cNvPr>
          <p:cNvSpPr txBox="1">
            <a:spLocks/>
          </p:cNvSpPr>
          <p:nvPr/>
        </p:nvSpPr>
        <p:spPr>
          <a:xfrm>
            <a:off x="824680" y="2095501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Data Sets Available: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87D396-46CA-CF59-7366-B088B3103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3" y="4661776"/>
            <a:ext cx="8331047" cy="295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01-01-01-01-01-01-01">
            <a:hlinkClick r:id="" action="ppaction://media"/>
            <a:extLst>
              <a:ext uri="{FF2B5EF4-FFF2-40B4-BE49-F238E27FC236}">
                <a16:creationId xmlns:a16="http://schemas.microsoft.com/office/drawing/2014/main" id="{57B20E84-37C0-68DA-D7B4-BCC359E1A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48800" y="3893286"/>
            <a:ext cx="8128000" cy="4572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FF29D7-082C-CACE-138C-70D84EDF5476}"/>
              </a:ext>
            </a:extLst>
          </p:cNvPr>
          <p:cNvSpPr txBox="1">
            <a:spLocks/>
          </p:cNvSpPr>
          <p:nvPr/>
        </p:nvSpPr>
        <p:spPr>
          <a:xfrm>
            <a:off x="63966" y="9060889"/>
            <a:ext cx="8291837" cy="7648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IEMOCAP Dataset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45E4F6A-AB05-7813-605F-2DABE6A8AD08}"/>
              </a:ext>
            </a:extLst>
          </p:cNvPr>
          <p:cNvSpPr txBox="1">
            <a:spLocks/>
          </p:cNvSpPr>
          <p:nvPr/>
        </p:nvSpPr>
        <p:spPr>
          <a:xfrm>
            <a:off x="9161834" y="9060888"/>
            <a:ext cx="8291837" cy="764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Facial Tracking Dataset</a:t>
            </a:r>
          </a:p>
          <a:p>
            <a:pPr marL="514350" indent="-514350" algn="ctr">
              <a:buFont typeface="+mj-lt"/>
              <a:buAutoNum type="arabicPeriod"/>
            </a:pP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8694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AD0E6781-42E5-D328-2EF9-BB6156D2583A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Video Sentiment Analysis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DBC28962-2A95-9A12-3170-A2497571D0A7}"/>
              </a:ext>
            </a:extLst>
          </p:cNvPr>
          <p:cNvSpPr/>
          <p:nvPr/>
        </p:nvSpPr>
        <p:spPr>
          <a:xfrm rot="7682761">
            <a:off x="-2598201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2" name="Picture 4" descr="Target Icon On Transparent Background Stock Illustration - Download Image  Now - Sports Target, Business Target, Bull's-Eye - iStock">
            <a:extLst>
              <a:ext uri="{FF2B5EF4-FFF2-40B4-BE49-F238E27FC236}">
                <a16:creationId xmlns:a16="http://schemas.microsoft.com/office/drawing/2014/main" id="{399B8A68-F6EF-26F9-F87C-58DB08A57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3679" y="2888200"/>
            <a:ext cx="6110121" cy="611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CF4DDB-5FC1-DB49-67B5-29FEDA033298}"/>
              </a:ext>
            </a:extLst>
          </p:cNvPr>
          <p:cNvSpPr txBox="1">
            <a:spLocks/>
          </p:cNvSpPr>
          <p:nvPr/>
        </p:nvSpPr>
        <p:spPr>
          <a:xfrm>
            <a:off x="609600" y="5577248"/>
            <a:ext cx="11448355" cy="1073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latin typeface="Canva Sans 1 Bold"/>
              </a:rPr>
              <a:t>We Will Focus on Textual Answers</a:t>
            </a:r>
            <a:endParaRPr lang="en-US" sz="4400" spc="19" dirty="0"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2276376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7">
            <a:extLst>
              <a:ext uri="{FF2B5EF4-FFF2-40B4-BE49-F238E27FC236}">
                <a16:creationId xmlns:a16="http://schemas.microsoft.com/office/drawing/2014/main" id="{E2879168-4F62-4553-CA74-E9241BD22C24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Timeline</a:t>
            </a:r>
            <a:endParaRPr lang="en-US" sz="3600" spc="348" dirty="0">
              <a:solidFill>
                <a:srgbClr val="F35000"/>
              </a:solidFill>
              <a:latin typeface="Canva Sans 1 Bold"/>
            </a:endParaRPr>
          </a:p>
        </p:txBody>
      </p:sp>
      <p:pic>
        <p:nvPicPr>
          <p:cNvPr id="10265" name="Picture 10264">
            <a:extLst>
              <a:ext uri="{FF2B5EF4-FFF2-40B4-BE49-F238E27FC236}">
                <a16:creationId xmlns:a16="http://schemas.microsoft.com/office/drawing/2014/main" id="{06685B25-7FAC-E2D2-54D3-726E99F9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3238500"/>
            <a:ext cx="19405456" cy="6076930"/>
          </a:xfrm>
          <a:prstGeom prst="rect">
            <a:avLst/>
          </a:prstGeom>
        </p:spPr>
      </p:pic>
      <p:pic>
        <p:nvPicPr>
          <p:cNvPr id="10242" name="Picture 2" descr="SKL 019 - Effective Time Management - Versatile Learning">
            <a:extLst>
              <a:ext uri="{FF2B5EF4-FFF2-40B4-BE49-F238E27FC236}">
                <a16:creationId xmlns:a16="http://schemas.microsoft.com/office/drawing/2014/main" id="{BDC4C23A-9FA8-F399-853F-07F435AFF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0" y="337374"/>
            <a:ext cx="2895600" cy="26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59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8345" y="1569227"/>
            <a:ext cx="6029655" cy="12059310"/>
          </a:xfrm>
          <a:custGeom>
            <a:avLst/>
            <a:gdLst/>
            <a:ahLst/>
            <a:cxn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37150" y="3857738"/>
            <a:ext cx="8781665" cy="560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4400" spc="125" dirty="0">
                <a:solidFill>
                  <a:srgbClr val="F35000"/>
                </a:solidFill>
                <a:latin typeface="Codec Pro ExtraBold"/>
              </a:rPr>
              <a:t>Any Questions?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91326" y="2552700"/>
            <a:ext cx="8809792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220"/>
              </a:lnSpc>
            </a:pPr>
            <a:r>
              <a:rPr lang="en-US" sz="11500" spc="184" dirty="0">
                <a:solidFill>
                  <a:srgbClr val="000000"/>
                </a:solidFill>
                <a:latin typeface="Codec Pro Extra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163607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E172978-E10F-D66D-D2FF-C0E8F3516CB9}"/>
              </a:ext>
            </a:extLst>
          </p:cNvPr>
          <p:cNvSpPr txBox="1"/>
          <p:nvPr/>
        </p:nvSpPr>
        <p:spPr>
          <a:xfrm>
            <a:off x="7177882" y="7045805"/>
            <a:ext cx="4328318" cy="3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basmaelhoseny6@gmail.com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13068CF8-A6CA-1934-C437-8674835CB3F3}"/>
              </a:ext>
            </a:extLst>
          </p:cNvPr>
          <p:cNvSpPr txBox="1"/>
          <p:nvPr/>
        </p:nvSpPr>
        <p:spPr>
          <a:xfrm>
            <a:off x="4113104" y="7045805"/>
            <a:ext cx="2744896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basmaelhoseny01</a:t>
            </a:r>
          </a:p>
        </p:txBody>
      </p:sp>
      <p:pic>
        <p:nvPicPr>
          <p:cNvPr id="23" name="Picture 2" descr="GitHub - Wikipedia">
            <a:hlinkClick r:id="rId7"/>
            <a:extLst>
              <a:ext uri="{FF2B5EF4-FFF2-40B4-BE49-F238E27FC236}">
                <a16:creationId xmlns:a16="http://schemas.microsoft.com/office/drawing/2014/main" id="{B754E448-0291-0111-FD51-0764C7903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723" y="5714943"/>
            <a:ext cx="1137900" cy="113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733F90E7-17D8-4F20-1244-B73E839F47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18" y="5714943"/>
            <a:ext cx="1095547" cy="1095547"/>
          </a:xfrm>
          <a:prstGeom prst="rect">
            <a:avLst/>
          </a:prstGeom>
        </p:spPr>
      </p:pic>
      <p:pic>
        <p:nvPicPr>
          <p:cNvPr id="25" name="Picture 6" descr="Gmail Icon Logo Black and White – Brands Logos">
            <a:extLst>
              <a:ext uri="{FF2B5EF4-FFF2-40B4-BE49-F238E27FC236}">
                <a16:creationId xmlns:a16="http://schemas.microsoft.com/office/drawing/2014/main" id="{C757CDBC-5FD0-DB6F-0864-278AE3EAF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66" y="5936315"/>
            <a:ext cx="1116039" cy="80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7EAAA51D-B3D8-4F53-BFDF-9AAF7D2F8333}"/>
              </a:ext>
            </a:extLst>
          </p:cNvPr>
          <p:cNvSpPr txBox="1"/>
          <p:nvPr/>
        </p:nvSpPr>
        <p:spPr>
          <a:xfrm>
            <a:off x="941345" y="7045805"/>
            <a:ext cx="2744896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sz="2294" dirty="0">
                <a:solidFill>
                  <a:srgbClr val="000000"/>
                </a:solidFill>
                <a:latin typeface="Canva Sans 1"/>
              </a:rPr>
              <a:t>BasmaElhoseny01</a:t>
            </a:r>
          </a:p>
        </p:txBody>
      </p:sp>
    </p:spTree>
    <p:extLst>
      <p:ext uri="{BB962C8B-B14F-4D97-AF65-F5344CB8AC3E}">
        <p14:creationId xmlns:p14="http://schemas.microsoft.com/office/powerpoint/2010/main" val="118795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4652297" y="990357"/>
            <a:ext cx="1955505" cy="2133983"/>
          </a:xfrm>
          <a:custGeom>
            <a:avLst/>
            <a:gdLst/>
            <a:ahLst/>
            <a:cxnLst/>
            <a:rect l="l" t="t" r="r" b="b"/>
            <a:pathLst>
              <a:path w="1955505" h="2133983">
                <a:moveTo>
                  <a:pt x="0" y="0"/>
                </a:moveTo>
                <a:lnTo>
                  <a:pt x="1955505" y="0"/>
                </a:lnTo>
                <a:lnTo>
                  <a:pt x="1955505" y="2133983"/>
                </a:lnTo>
                <a:lnTo>
                  <a:pt x="0" y="2133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Picture 2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CF5CAF6-7A28-8D38-2B10-BE6D6FE84E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7" t="17762" r="21506" b="25907"/>
          <a:stretch/>
        </p:blipFill>
        <p:spPr>
          <a:xfrm>
            <a:off x="280954" y="1508763"/>
            <a:ext cx="6040494" cy="7599868"/>
          </a:xfrm>
          <a:prstGeom prst="rect">
            <a:avLst/>
          </a:prstGeom>
        </p:spPr>
      </p:pic>
      <p:sp>
        <p:nvSpPr>
          <p:cNvPr id="25" name="TextBox 17">
            <a:extLst>
              <a:ext uri="{FF2B5EF4-FFF2-40B4-BE49-F238E27FC236}">
                <a16:creationId xmlns:a16="http://schemas.microsoft.com/office/drawing/2014/main" id="{3F7537FF-0991-4752-D581-F36F726594FB}"/>
              </a:ext>
            </a:extLst>
          </p:cNvPr>
          <p:cNvSpPr txBox="1"/>
          <p:nvPr/>
        </p:nvSpPr>
        <p:spPr>
          <a:xfrm>
            <a:off x="2962902" y="11766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Who am I</a:t>
            </a: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9A362608-B16C-6B12-AE6B-7A1AF6B111B8}"/>
              </a:ext>
            </a:extLst>
          </p:cNvPr>
          <p:cNvSpPr txBox="1"/>
          <p:nvPr/>
        </p:nvSpPr>
        <p:spPr>
          <a:xfrm>
            <a:off x="6570069" y="5435041"/>
            <a:ext cx="9421609" cy="705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spc="19">
                <a:solidFill>
                  <a:srgbClr val="231F20"/>
                </a:solidFill>
                <a:latin typeface="Canva Sans 1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lvl="1" indent="0">
              <a:buNone/>
            </a:pPr>
            <a:r>
              <a:rPr lang="en-US" sz="4000" b="1" dirty="0"/>
              <a:t>Interested In: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FA08E02-603D-A31F-579B-4A65C9E81C36}"/>
              </a:ext>
            </a:extLst>
          </p:cNvPr>
          <p:cNvSpPr txBox="1">
            <a:spLocks/>
          </p:cNvSpPr>
          <p:nvPr/>
        </p:nvSpPr>
        <p:spPr>
          <a:xfrm>
            <a:off x="6812604" y="3017977"/>
            <a:ext cx="11077550" cy="1891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4</a:t>
            </a:r>
            <a:r>
              <a:rPr lang="en-US" sz="3200" spc="19" baseline="30000" dirty="0">
                <a:solidFill>
                  <a:srgbClr val="231F20"/>
                </a:solidFill>
                <a:latin typeface="Canva Sans 1"/>
              </a:rPr>
              <a:t>th</a:t>
            </a:r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 year Computer Engineering Student @ CUFE</a:t>
            </a:r>
          </a:p>
          <a:p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Start my MSc next semester</a:t>
            </a:r>
          </a:p>
          <a:p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Computer Vision Course TA 2024-2025 @ CUFE</a:t>
            </a: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6470A5CF-14D6-0B16-9539-0BB74BBAABAD}"/>
              </a:ext>
            </a:extLst>
          </p:cNvPr>
          <p:cNvSpPr txBox="1"/>
          <p:nvPr/>
        </p:nvSpPr>
        <p:spPr>
          <a:xfrm>
            <a:off x="6605691" y="1989259"/>
            <a:ext cx="9421609" cy="70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3168" lvl="1" algn="l">
              <a:lnSpc>
                <a:spcPts val="5332"/>
              </a:lnSpc>
            </a:pPr>
            <a:r>
              <a:rPr lang="en-US" sz="6000" spc="348" dirty="0">
                <a:latin typeface="Canva Sans 1 Bold"/>
              </a:rPr>
              <a:t>Basma Elhoseny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F77FC1-03D6-AB92-AC1E-938428A0CC03}"/>
              </a:ext>
            </a:extLst>
          </p:cNvPr>
          <p:cNvSpPr txBox="1">
            <a:spLocks/>
          </p:cNvSpPr>
          <p:nvPr/>
        </p:nvSpPr>
        <p:spPr>
          <a:xfrm>
            <a:off x="7005582" y="6143025"/>
            <a:ext cx="10848950" cy="25055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Natural Language Processing</a:t>
            </a:r>
          </a:p>
          <a:p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Computer Vision</a:t>
            </a:r>
          </a:p>
          <a:p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Neural Networks</a:t>
            </a:r>
          </a:p>
          <a:p>
            <a:r>
              <a:rPr lang="en-US" sz="3200" spc="19" dirty="0">
                <a:solidFill>
                  <a:srgbClr val="231F20"/>
                </a:solidFill>
                <a:latin typeface="Canva Sans 1"/>
              </a:rPr>
              <a:t>Machine Learning</a:t>
            </a:r>
          </a:p>
        </p:txBody>
      </p:sp>
      <p:pic>
        <p:nvPicPr>
          <p:cNvPr id="5122" name="Picture 2" descr="GitHub - Wikipedia">
            <a:hlinkClick r:id="rId5"/>
            <a:extLst>
              <a:ext uri="{FF2B5EF4-FFF2-40B4-BE49-F238E27FC236}">
                <a16:creationId xmlns:a16="http://schemas.microsoft.com/office/drawing/2014/main" id="{EC59FC1E-CF12-633E-08AB-DE5013B60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965" y="9380514"/>
            <a:ext cx="623011" cy="62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inkedIn">
            <a:hlinkClick r:id="rId7"/>
            <a:extLst>
              <a:ext uri="{FF2B5EF4-FFF2-40B4-BE49-F238E27FC236}">
                <a16:creationId xmlns:a16="http://schemas.microsoft.com/office/drawing/2014/main" id="{1F3A326F-4012-DAA2-78D9-DBC5DFE8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40" y="9397289"/>
            <a:ext cx="623011" cy="62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جي ميل - ويكيبيديا">
            <a:hlinkClick r:id="rId9"/>
            <a:extLst>
              <a:ext uri="{FF2B5EF4-FFF2-40B4-BE49-F238E27FC236}">
                <a16:creationId xmlns:a16="http://schemas.microsoft.com/office/drawing/2014/main" id="{277B520E-B8FC-83BA-F611-AD3DA903A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188" y="9397289"/>
            <a:ext cx="724612" cy="54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92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" descr="A person sleeping at a desk with piles of papers&#10;&#10;Description automatically generated">
            <a:extLst>
              <a:ext uri="{FF2B5EF4-FFF2-40B4-BE49-F238E27FC236}">
                <a16:creationId xmlns:a16="http://schemas.microsoft.com/office/drawing/2014/main" id="{516C17F4-EB99-6B2C-0F45-7405EF0E3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1727818"/>
            <a:ext cx="5661961" cy="566196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92D644-4463-D9FD-2D74-0D047A93163B}"/>
              </a:ext>
            </a:extLst>
          </p:cNvPr>
          <p:cNvSpPr txBox="1">
            <a:spLocks/>
          </p:cNvSpPr>
          <p:nvPr/>
        </p:nvSpPr>
        <p:spPr>
          <a:xfrm>
            <a:off x="657329" y="2677873"/>
            <a:ext cx="10118387" cy="243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A lot of Answers need to be reviewed</a:t>
            </a:r>
          </a:p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Statistics can’t be extracted from raw textual Answers</a:t>
            </a:r>
          </a:p>
        </p:txBody>
      </p:sp>
      <p:pic>
        <p:nvPicPr>
          <p:cNvPr id="15" name="Picture 4" descr="Confused Clipart Cartoon Cartoon Businessman Flat Style Symbol Showing  Finger As Finger In Illustration Vector, Confused, Clipart, Cartoon PNG and  Vector with Transparent Background for Free Download">
            <a:extLst>
              <a:ext uri="{FF2B5EF4-FFF2-40B4-BE49-F238E27FC236}">
                <a16:creationId xmlns:a16="http://schemas.microsoft.com/office/drawing/2014/main" id="{973A583C-DBDB-6CB8-17EE-5306AEBFA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4263909"/>
            <a:ext cx="47434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82AD7CB-24B8-9B3C-059A-65804CF148F7}"/>
              </a:ext>
            </a:extLst>
          </p:cNvPr>
          <p:cNvSpPr txBox="1">
            <a:spLocks/>
          </p:cNvSpPr>
          <p:nvPr/>
        </p:nvSpPr>
        <p:spPr>
          <a:xfrm>
            <a:off x="657329" y="5638699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Solution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5C07B6-7DB1-8882-AF85-6B11E4C3BDE8}"/>
              </a:ext>
            </a:extLst>
          </p:cNvPr>
          <p:cNvSpPr txBox="1">
            <a:spLocks/>
          </p:cNvSpPr>
          <p:nvPr/>
        </p:nvSpPr>
        <p:spPr>
          <a:xfrm>
            <a:off x="780073" y="1522754"/>
            <a:ext cx="8705611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spc="348" dirty="0">
                <a:solidFill>
                  <a:srgbClr val="231F20"/>
                </a:solidFill>
                <a:latin typeface="Canva Sans 1 Bold"/>
              </a:rPr>
              <a:t>Problems:</a:t>
            </a:r>
            <a:endParaRPr lang="en-US" sz="44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21" name="Picture 20" descr="A group of light bulbs&#10;&#10;Description automatically generated">
            <a:extLst>
              <a:ext uri="{FF2B5EF4-FFF2-40B4-BE49-F238E27FC236}">
                <a16:creationId xmlns:a16="http://schemas.microsoft.com/office/drawing/2014/main" id="{DD69A88A-F823-AD16-E0A8-382C249EE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60" y="-142677"/>
            <a:ext cx="5486400" cy="342900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95F2D7B-EADC-6542-D931-FDDDDA9056AB}"/>
              </a:ext>
            </a:extLst>
          </p:cNvPr>
          <p:cNvSpPr txBox="1">
            <a:spLocks/>
          </p:cNvSpPr>
          <p:nvPr/>
        </p:nvSpPr>
        <p:spPr>
          <a:xfrm>
            <a:off x="603437" y="6646760"/>
            <a:ext cx="10118387" cy="743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9" dirty="0">
                <a:solidFill>
                  <a:srgbClr val="231F20"/>
                </a:solidFill>
                <a:latin typeface="Canva Sans 1"/>
              </a:rPr>
              <a:t>Semantically Analyze Answers </a:t>
            </a:r>
          </a:p>
        </p:txBody>
      </p:sp>
    </p:spTree>
    <p:extLst>
      <p:ext uri="{BB962C8B-B14F-4D97-AF65-F5344CB8AC3E}">
        <p14:creationId xmlns:p14="http://schemas.microsoft.com/office/powerpoint/2010/main" val="35434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5C07B6-7DB1-8882-AF85-6B11E4C3BDE8}"/>
              </a:ext>
            </a:extLst>
          </p:cNvPr>
          <p:cNvSpPr txBox="1">
            <a:spLocks/>
          </p:cNvSpPr>
          <p:nvPr/>
        </p:nvSpPr>
        <p:spPr>
          <a:xfrm>
            <a:off x="4063275" y="3357578"/>
            <a:ext cx="10161450" cy="7564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pc="348" dirty="0">
                <a:solidFill>
                  <a:srgbClr val="231F20"/>
                </a:solidFill>
                <a:latin typeface="Canva Sans 1 Bold"/>
              </a:rPr>
              <a:t>We don’t have Data Set for this Task :(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028" name="Picture 4" descr="Sad Child Cartoon Images – Browse 62,559 Stock Photos, Vectors, and Video |  Adobe Stock">
            <a:extLst>
              <a:ext uri="{FF2B5EF4-FFF2-40B4-BE49-F238E27FC236}">
                <a16:creationId xmlns:a16="http://schemas.microsoft.com/office/drawing/2014/main" id="{50083165-8BF7-411E-A393-3864C701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074" y="4920747"/>
            <a:ext cx="5366252" cy="536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038974F6-C48D-44E6-531D-6030B40952D2}"/>
              </a:ext>
            </a:extLst>
          </p:cNvPr>
          <p:cNvSpPr txBox="1"/>
          <p:nvPr/>
        </p:nvSpPr>
        <p:spPr>
          <a:xfrm>
            <a:off x="457200" y="7124700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F0000"/>
                </a:solidFill>
                <a:latin typeface="Canva Sans 1 Bold"/>
              </a:rPr>
              <a:t>Big Challenge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83695B95-DAFD-0DCC-2E1C-F54B505E299D}"/>
              </a:ext>
            </a:extLst>
          </p:cNvPr>
          <p:cNvSpPr txBox="1"/>
          <p:nvPr/>
        </p:nvSpPr>
        <p:spPr>
          <a:xfrm>
            <a:off x="57907" y="7124700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00B050"/>
                </a:solidFill>
                <a:latin typeface="Canva Sans 1 Bold"/>
              </a:rPr>
              <a:t>2 Options</a:t>
            </a:r>
          </a:p>
        </p:txBody>
      </p:sp>
    </p:spTree>
    <p:extLst>
      <p:ext uri="{BB962C8B-B14F-4D97-AF65-F5344CB8AC3E}">
        <p14:creationId xmlns:p14="http://schemas.microsoft.com/office/powerpoint/2010/main" val="12090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9F5DAF35-E987-FF86-D7B4-4CF42260D150}"/>
              </a:ext>
            </a:extLst>
          </p:cNvPr>
          <p:cNvSpPr txBox="1"/>
          <p:nvPr/>
        </p:nvSpPr>
        <p:spPr>
          <a:xfrm>
            <a:off x="1876047" y="3075496"/>
            <a:ext cx="14049754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latin typeface="Canva Sans 1 Bold"/>
              </a:rPr>
              <a:t>Similar Data for apps reviews</a:t>
            </a:r>
          </a:p>
        </p:txBody>
      </p:sp>
      <p:pic>
        <p:nvPicPr>
          <p:cNvPr id="2050" name="Picture 2" descr="Measuring dataset similarity using optimal transport - Microsoft Research">
            <a:extLst>
              <a:ext uri="{FF2B5EF4-FFF2-40B4-BE49-F238E27FC236}">
                <a16:creationId xmlns:a16="http://schemas.microsoft.com/office/drawing/2014/main" id="{50A4B080-F0FD-4DCD-8E43-A1CA4EEF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0" y="5387151"/>
            <a:ext cx="6096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385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92D644-4463-D9FD-2D74-0D047A93163B}"/>
              </a:ext>
            </a:extLst>
          </p:cNvPr>
          <p:cNvSpPr txBox="1">
            <a:spLocks/>
          </p:cNvSpPr>
          <p:nvPr/>
        </p:nvSpPr>
        <p:spPr>
          <a:xfrm>
            <a:off x="762000" y="2721175"/>
            <a:ext cx="14749915" cy="181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spc="19">
                <a:solidFill>
                  <a:srgbClr val="231F20"/>
                </a:solidFill>
                <a:latin typeface="Canva Sans 1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64K Reviews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9659 different apps</a:t>
            </a:r>
          </a:p>
          <a:p>
            <a:r>
              <a:rPr lang="en-US" dirty="0"/>
              <a:t>Labels: Positive -  Negative - Neutral</a:t>
            </a:r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4A069-DBFD-45C5-24DC-1ABAE39B8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564" y="3978613"/>
            <a:ext cx="12553934" cy="582821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5C07B6-7DB1-8882-AF85-6B11E4C3BDE8}"/>
              </a:ext>
            </a:extLst>
          </p:cNvPr>
          <p:cNvSpPr txBox="1">
            <a:spLocks/>
          </p:cNvSpPr>
          <p:nvPr/>
        </p:nvSpPr>
        <p:spPr>
          <a:xfrm>
            <a:off x="658950" y="1796269"/>
            <a:ext cx="10161450" cy="756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pc="348" dirty="0">
                <a:solidFill>
                  <a:srgbClr val="231F20"/>
                </a:solidFill>
                <a:latin typeface="Canva Sans 1 Bold"/>
              </a:rPr>
              <a:t>Google Play Store Apps Review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7410" name="Picture 2" descr="Dataset Generic Mixed icon">
            <a:extLst>
              <a:ext uri="{FF2B5EF4-FFF2-40B4-BE49-F238E27FC236}">
                <a16:creationId xmlns:a16="http://schemas.microsoft.com/office/drawing/2014/main" id="{DEB10FB1-E064-3373-7547-87C4062B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353" y="7124700"/>
            <a:ext cx="2364964" cy="236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076FD6C4-C287-C801-8851-34237DF461F6}"/>
              </a:ext>
            </a:extLst>
          </p:cNvPr>
          <p:cNvSpPr txBox="1"/>
          <p:nvPr/>
        </p:nvSpPr>
        <p:spPr>
          <a:xfrm>
            <a:off x="12192000" y="9652570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Data source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7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85235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Dataset Generic Mixed icon">
            <a:extLst>
              <a:ext uri="{FF2B5EF4-FFF2-40B4-BE49-F238E27FC236}">
                <a16:creationId xmlns:a16="http://schemas.microsoft.com/office/drawing/2014/main" id="{DEB10FB1-E064-3373-7547-87C4062B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353" y="7124700"/>
            <a:ext cx="2364964" cy="236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3C5080-DFB5-2780-EFF5-AB523D3DCEFE}"/>
              </a:ext>
            </a:extLst>
          </p:cNvPr>
          <p:cNvSpPr txBox="1">
            <a:spLocks/>
          </p:cNvSpPr>
          <p:nvPr/>
        </p:nvSpPr>
        <p:spPr>
          <a:xfrm>
            <a:off x="566285" y="2476500"/>
            <a:ext cx="14749915" cy="18127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spc="19">
                <a:solidFill>
                  <a:srgbClr val="231F20"/>
                </a:solidFill>
                <a:latin typeface="Canva Sans 1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ChatGPT App Review</a:t>
            </a:r>
          </a:p>
          <a:p>
            <a:pPr>
              <a:lnSpc>
                <a:spcPct val="150000"/>
              </a:lnSpc>
            </a:pPr>
            <a:r>
              <a:rPr lang="en-US" dirty="0"/>
              <a:t>Extra Google Play Review with ratings</a:t>
            </a:r>
          </a:p>
          <a:p>
            <a:pPr marL="0" indent="0">
              <a:buNone/>
            </a:pPr>
            <a:endParaRPr lang="en-US" sz="36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3200" spc="19" dirty="0">
              <a:solidFill>
                <a:srgbClr val="231F20"/>
              </a:solidFill>
              <a:latin typeface="Canva Sans 1"/>
            </a:endParaRP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528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5400000">
            <a:off x="-1143000" y="9032191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8935A5B5-93FC-D406-F3AF-F0B9C74BC71E}"/>
              </a:ext>
            </a:extLst>
          </p:cNvPr>
          <p:cNvSpPr txBox="1"/>
          <p:nvPr/>
        </p:nvSpPr>
        <p:spPr>
          <a:xfrm>
            <a:off x="1876046" y="337374"/>
            <a:ext cx="13545307" cy="1073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973" spc="348" dirty="0">
                <a:solidFill>
                  <a:srgbClr val="F35000"/>
                </a:solidFill>
                <a:latin typeface="Canva Sans 1 Bold"/>
              </a:rPr>
              <a:t>Dataset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023F2F-68B5-E72A-4972-3D13F5D67077}"/>
              </a:ext>
            </a:extLst>
          </p:cNvPr>
          <p:cNvSpPr/>
          <p:nvPr/>
        </p:nvSpPr>
        <p:spPr>
          <a:xfrm>
            <a:off x="14554200" y="6210300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C14E81-1EC6-2565-5293-F09ECFDC246B}"/>
              </a:ext>
            </a:extLst>
          </p:cNvPr>
          <p:cNvSpPr/>
          <p:nvPr/>
        </p:nvSpPr>
        <p:spPr>
          <a:xfrm>
            <a:off x="14401800" y="7864359"/>
            <a:ext cx="15240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B92D644-4463-D9FD-2D74-0D047A93163B}"/>
              </a:ext>
            </a:extLst>
          </p:cNvPr>
          <p:cNvSpPr txBox="1">
            <a:spLocks/>
          </p:cNvSpPr>
          <p:nvPr/>
        </p:nvSpPr>
        <p:spPr>
          <a:xfrm>
            <a:off x="762000" y="2721175"/>
            <a:ext cx="14749915" cy="181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spc="19">
                <a:solidFill>
                  <a:srgbClr val="231F20"/>
                </a:solidFill>
                <a:latin typeface="Canva Sans 1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64K Reviews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9659 different apps</a:t>
            </a:r>
          </a:p>
          <a:p>
            <a:r>
              <a:rPr lang="en-US" dirty="0"/>
              <a:t>Labels: Positive -  Negative - Neutral</a:t>
            </a:r>
          </a:p>
          <a:p>
            <a:pPr lvl="2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4A069-DBFD-45C5-24DC-1ABAE39B8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564" y="3978613"/>
            <a:ext cx="12553934" cy="582821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15C07B6-7DB1-8882-AF85-6B11E4C3BDE8}"/>
              </a:ext>
            </a:extLst>
          </p:cNvPr>
          <p:cNvSpPr txBox="1">
            <a:spLocks/>
          </p:cNvSpPr>
          <p:nvPr/>
        </p:nvSpPr>
        <p:spPr>
          <a:xfrm>
            <a:off x="658950" y="1796269"/>
            <a:ext cx="10161450" cy="756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spc="348" dirty="0">
                <a:solidFill>
                  <a:srgbClr val="231F20"/>
                </a:solidFill>
                <a:latin typeface="Canva Sans 1 Bold"/>
              </a:rPr>
              <a:t>Google Play Store Apps Review</a:t>
            </a:r>
            <a:endParaRPr lang="en-US" sz="4000" spc="19" dirty="0">
              <a:solidFill>
                <a:srgbClr val="231F20"/>
              </a:solidFill>
              <a:latin typeface="Canva Sans 1"/>
            </a:endParaRPr>
          </a:p>
          <a:p>
            <a:pPr marL="514350" indent="-514350">
              <a:buFont typeface="+mj-lt"/>
              <a:buAutoNum type="arabicPeriod"/>
            </a:pPr>
            <a:endParaRPr lang="en-US" sz="3600" spc="19" dirty="0">
              <a:solidFill>
                <a:srgbClr val="231F20"/>
              </a:solidFill>
              <a:latin typeface="Canva Sans 1"/>
            </a:endParaRPr>
          </a:p>
        </p:txBody>
      </p:sp>
      <p:pic>
        <p:nvPicPr>
          <p:cNvPr id="17410" name="Picture 2" descr="Dataset Generic Mixed icon">
            <a:extLst>
              <a:ext uri="{FF2B5EF4-FFF2-40B4-BE49-F238E27FC236}">
                <a16:creationId xmlns:a16="http://schemas.microsoft.com/office/drawing/2014/main" id="{DEB10FB1-E064-3373-7547-87C4062B6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353" y="7124700"/>
            <a:ext cx="2364964" cy="236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076FD6C4-C287-C801-8851-34237DF461F6}"/>
              </a:ext>
            </a:extLst>
          </p:cNvPr>
          <p:cNvSpPr txBox="1"/>
          <p:nvPr/>
        </p:nvSpPr>
        <p:spPr>
          <a:xfrm>
            <a:off x="12192000" y="9652570"/>
            <a:ext cx="6978055" cy="358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954"/>
              </a:lnSpc>
            </a:pPr>
            <a:r>
              <a:rPr lang="en-US" sz="2110" spc="21" dirty="0">
                <a:solidFill>
                  <a:srgbClr val="231F20"/>
                </a:solidFill>
                <a:latin typeface="Canva Sans 1"/>
              </a:rPr>
              <a:t>Data source </a:t>
            </a:r>
            <a:r>
              <a:rPr lang="en-US" sz="2110" spc="21" dirty="0">
                <a:solidFill>
                  <a:srgbClr val="231F20"/>
                </a:solidFill>
                <a:latin typeface="Canva Sans 1"/>
                <a:hlinkClick r:id="rId7"/>
              </a:rPr>
              <a:t>here</a:t>
            </a:r>
            <a:endParaRPr lang="en-US" sz="2110" spc="21" dirty="0">
              <a:solidFill>
                <a:srgbClr val="231F20"/>
              </a:solidFill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3564786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452</Words>
  <Application>Microsoft Office PowerPoint</Application>
  <PresentationFormat>Custom</PresentationFormat>
  <Paragraphs>147</Paragraphs>
  <Slides>29</Slides>
  <Notes>11</Notes>
  <HiddenSlides>4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Wingdings</vt:lpstr>
      <vt:lpstr>Codec Pro ExtraBold</vt:lpstr>
      <vt:lpstr>Canva Sans 1</vt:lpstr>
      <vt:lpstr>Canva Sans 1 Bold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creative marketing plan Presentation </dc:title>
  <cp:lastModifiedBy>Basma Elhoseny</cp:lastModifiedBy>
  <cp:revision>10</cp:revision>
  <dcterms:created xsi:type="dcterms:W3CDTF">2006-08-16T00:00:00Z</dcterms:created>
  <dcterms:modified xsi:type="dcterms:W3CDTF">2024-06-14T12:02:22Z</dcterms:modified>
  <dc:identifier>DAGFZG6YhQg</dc:identifier>
</cp:coreProperties>
</file>